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50" r:id="rId2"/>
    <p:sldId id="479" r:id="rId3"/>
    <p:sldId id="452" r:id="rId4"/>
    <p:sldId id="481" r:id="rId5"/>
    <p:sldId id="480" r:id="rId6"/>
    <p:sldId id="482" r:id="rId7"/>
    <p:sldId id="483" r:id="rId8"/>
    <p:sldId id="494" r:id="rId9"/>
    <p:sldId id="495" r:id="rId10"/>
    <p:sldId id="485" r:id="rId11"/>
    <p:sldId id="503" r:id="rId12"/>
    <p:sldId id="504" r:id="rId13"/>
    <p:sldId id="496" r:id="rId14"/>
    <p:sldId id="497" r:id="rId15"/>
    <p:sldId id="498" r:id="rId16"/>
    <p:sldId id="499" r:id="rId17"/>
    <p:sldId id="500" r:id="rId18"/>
    <p:sldId id="501" r:id="rId19"/>
    <p:sldId id="484" r:id="rId20"/>
    <p:sldId id="486" r:id="rId21"/>
    <p:sldId id="487" r:id="rId22"/>
    <p:sldId id="488" r:id="rId23"/>
    <p:sldId id="502" r:id="rId24"/>
    <p:sldId id="489" r:id="rId25"/>
    <p:sldId id="490" r:id="rId26"/>
    <p:sldId id="493" r:id="rId27"/>
    <p:sldId id="492" r:id="rId28"/>
    <p:sldId id="491" r:id="rId29"/>
    <p:sldId id="372" r:id="rId30"/>
    <p:sldId id="313" r:id="rId31"/>
    <p:sldId id="505" r:id="rId32"/>
    <p:sldId id="506" r:id="rId33"/>
    <p:sldId id="507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5811"/>
    <a:srgbClr val="FF33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845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D5D2-A029-4EF5-936E-2A985984B472}" type="datetimeFigureOut">
              <a:rPr lang="en-US" smtClean="0"/>
              <a:pPr/>
              <a:t>3/22/2016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05880-B957-4290-9706-E888F0AC14D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35.gif"/><Relationship Id="rId7" Type="http://schemas.openxmlformats.org/officeDocument/2006/relationships/image" Target="../media/image39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gif"/><Relationship Id="rId9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7" Type="http://schemas.openxmlformats.org/officeDocument/2006/relationships/image" Target="../media/image4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7" Type="http://schemas.openxmlformats.org/officeDocument/2006/relationships/image" Target="../media/image5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Relationship Id="rId9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20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YourGrandm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78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6400" y="4840069"/>
            <a:ext cx="5867400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Mastering</a:t>
            </a:r>
            <a:r>
              <a:rPr lang="fr-C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CA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  <a:r>
              <a:rPr lang="fr-C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Linux</a:t>
            </a:r>
            <a:endParaRPr lang="fr-C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434181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writing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4265612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19600" y="5027612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VIpd7tu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33400"/>
            <a:ext cx="4552950" cy="3129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writing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Ask the user for his/her income, and give the corresponding tax bracket.</a:t>
            </a:r>
          </a:p>
          <a:p>
            <a:pPr algn="ctr"/>
            <a:r>
              <a:rPr lang="en-GB" sz="2400" dirty="0" smtClean="0"/>
              <a:t>&lt; 9226 is 10%</a:t>
            </a:r>
          </a:p>
          <a:p>
            <a:pPr algn="ctr"/>
            <a:r>
              <a:rPr lang="en-GB" sz="2400" dirty="0" smtClean="0"/>
              <a:t>9226 to 37450 is 15%</a:t>
            </a:r>
          </a:p>
          <a:p>
            <a:pPr algn="ctr"/>
            <a:r>
              <a:rPr lang="en-GB" sz="2400" dirty="0" smtClean="0"/>
              <a:t>37451 to 90750 is 25%</a:t>
            </a:r>
          </a:p>
          <a:p>
            <a:pPr algn="ctr"/>
            <a:r>
              <a:rPr lang="en-GB" sz="2400" dirty="0" smtClean="0"/>
              <a:t>90751 to 189300 is 28%</a:t>
            </a:r>
          </a:p>
          <a:p>
            <a:pPr algn="ctr"/>
            <a:r>
              <a:rPr lang="en-GB" sz="2400" dirty="0" smtClean="0"/>
              <a:t>189301 to 411500 is 33%</a:t>
            </a:r>
          </a:p>
          <a:p>
            <a:pPr algn="ctr"/>
            <a:r>
              <a:rPr lang="en-GB" sz="2400" dirty="0" smtClean="0"/>
              <a:t>411501 to 413200 is 35%</a:t>
            </a:r>
          </a:p>
          <a:p>
            <a:pPr algn="ctr"/>
            <a:r>
              <a:rPr lang="en-GB" sz="2400" dirty="0" smtClean="0"/>
              <a:t>&gt; 413200 is 39.6%</a:t>
            </a:r>
          </a:p>
          <a:p>
            <a:pPr algn="ctr"/>
            <a:endParaRPr lang="en-GB" sz="2400" dirty="0" smtClean="0"/>
          </a:p>
          <a:p>
            <a:pPr algn="ctr"/>
            <a:r>
              <a:rPr lang="en-GB" sz="2400" b="1" dirty="0" smtClean="0"/>
              <a:t>Do not use functions for your first solution.</a:t>
            </a:r>
            <a:endParaRPr lang="en-GB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writing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000" y="856357"/>
            <a:ext cx="8610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#!/bin/bash</a:t>
            </a:r>
          </a:p>
          <a:p>
            <a:r>
              <a:rPr lang="en-GB" sz="1200" dirty="0" smtClean="0"/>
              <a:t>read -p "Please enter your annual income: " income</a:t>
            </a:r>
          </a:p>
          <a:p>
            <a:r>
              <a:rPr lang="en-GB" sz="1200" dirty="0" smtClean="0"/>
              <a:t>if [ "$income" -</a:t>
            </a:r>
            <a:r>
              <a:rPr lang="en-GB" sz="1200" dirty="0" err="1" smtClean="0"/>
              <a:t>eq</a:t>
            </a:r>
            <a:r>
              <a:rPr lang="en-GB" sz="1200" dirty="0" smtClean="0"/>
              <a:t> "$income" 2&gt; /dev/null ]</a:t>
            </a:r>
          </a:p>
          <a:p>
            <a:r>
              <a:rPr lang="en-GB" sz="1200" dirty="0" smtClean="0"/>
              <a:t>	then</a:t>
            </a:r>
          </a:p>
          <a:p>
            <a:r>
              <a:rPr lang="en-GB" sz="1200" dirty="0" smtClean="0"/>
              <a:t>	if [ "$income" -</a:t>
            </a:r>
            <a:r>
              <a:rPr lang="en-GB" sz="1200" dirty="0" err="1" smtClean="0"/>
              <a:t>ge</a:t>
            </a:r>
            <a:r>
              <a:rPr lang="en-GB" sz="1200" dirty="0" smtClean="0"/>
              <a:t> "0" ] &amp;&amp; [ "$income" -le "9225"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1st tax bracket, which has a marginal tax rate of 10%.\n"</a:t>
            </a:r>
          </a:p>
          <a:p>
            <a:r>
              <a:rPr lang="it-IT" sz="1200" dirty="0" smtClean="0"/>
              <a:t>	elif [ "$income" -ge "9226" ] &amp;&amp; [ "$income" -le "37450"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2nd tax bracket, which has a marginal tax rate of 15%.\n"</a:t>
            </a:r>
          </a:p>
          <a:p>
            <a:r>
              <a:rPr lang="it-IT" sz="1200" dirty="0" smtClean="0"/>
              <a:t>	elif [ "$income" -ge "37451" ] &amp;&amp; [ "$income" -le "90750"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3rd tax bracket, which has a marginal tax rate of 25%.\n"</a:t>
            </a:r>
          </a:p>
          <a:p>
            <a:r>
              <a:rPr lang="it-IT" sz="1200" dirty="0" smtClean="0"/>
              <a:t>	elif [ "$income" -ge "90751" ] &amp;&amp; [ "$income" -le "189300"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4th tax bracket, which has a marginal tax rate of 28%.\n"</a:t>
            </a:r>
          </a:p>
          <a:p>
            <a:r>
              <a:rPr lang="it-IT" sz="1200" dirty="0" smtClean="0"/>
              <a:t>	elif [ "$income" -ge "189301" ] &amp;&amp; [ "$income" -le "411500"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5th tax bracket, which has a marginal tax rate of 33%.\n"</a:t>
            </a:r>
          </a:p>
          <a:p>
            <a:r>
              <a:rPr lang="it-IT" sz="1200" dirty="0" smtClean="0"/>
              <a:t>	elif [ "$income" -ge "411501" ] &amp;&amp; [ "$income" -le "413200"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6th tax bracket, which has a marginal tax rate of 35%.\n"</a:t>
            </a:r>
          </a:p>
          <a:p>
            <a:r>
              <a:rPr lang="en-GB" sz="1200" dirty="0" smtClean="0"/>
              <a:t>	</a:t>
            </a:r>
            <a:r>
              <a:rPr lang="en-GB" sz="1200" dirty="0" err="1" smtClean="0"/>
              <a:t>elif</a:t>
            </a:r>
            <a:r>
              <a:rPr lang="en-GB" sz="1200" dirty="0" smtClean="0"/>
              <a:t> [ "$income" -</a:t>
            </a:r>
            <a:r>
              <a:rPr lang="en-GB" sz="1200" dirty="0" err="1" smtClean="0"/>
              <a:t>ge</a:t>
            </a:r>
            <a:r>
              <a:rPr lang="en-GB" sz="1200" dirty="0" smtClean="0"/>
              <a:t> "413201"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7th tax bracket, which has a marginal tax rate of 39.6%.\n" </a:t>
            </a:r>
          </a:p>
          <a:p>
            <a:r>
              <a:rPr lang="en-GB" sz="1200" dirty="0" smtClean="0"/>
              <a:t>	</a:t>
            </a:r>
            <a:r>
              <a:rPr lang="en-GB" sz="1200" dirty="0" err="1" smtClean="0"/>
              <a:t>fi</a:t>
            </a:r>
            <a:endParaRPr lang="en-GB" sz="1200" dirty="0" smtClean="0"/>
          </a:p>
          <a:p>
            <a:r>
              <a:rPr lang="en-GB" sz="1200" dirty="0" smtClean="0"/>
              <a:t>else</a:t>
            </a:r>
          </a:p>
          <a:p>
            <a:r>
              <a:rPr lang="en-GB" sz="1200" dirty="0" smtClean="0"/>
              <a:t>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did not enter a valid income.\n"</a:t>
            </a:r>
          </a:p>
          <a:p>
            <a:r>
              <a:rPr lang="en-GB" sz="1200" dirty="0" err="1" smtClean="0"/>
              <a:t>fi</a:t>
            </a:r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13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writing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66800" y="1905000"/>
            <a:ext cx="7239000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 smtClean="0"/>
              <a:t>	if [ "$income" -</a:t>
            </a:r>
            <a:r>
              <a:rPr lang="en-GB" sz="1200" dirty="0" err="1" smtClean="0"/>
              <a:t>ge</a:t>
            </a:r>
            <a:r>
              <a:rPr lang="en-GB" sz="1200" dirty="0" smtClean="0"/>
              <a:t> "0" ] &amp;&amp; [ "$income" -le "9225"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1st tax bracket, which has a marginal tax rate of 10%.\n"</a:t>
            </a:r>
          </a:p>
          <a:p>
            <a:r>
              <a:rPr lang="it-IT" sz="1200" dirty="0" smtClean="0"/>
              <a:t>	elif [ "$income" -le "37450"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2nd tax bracket, which has a marginal tax rate of 15%.\n"</a:t>
            </a:r>
          </a:p>
          <a:p>
            <a:r>
              <a:rPr lang="it-IT" sz="1200" dirty="0" smtClean="0"/>
              <a:t>	elif [ "$income" -le "90750"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3rd tax bracket, which has a marginal tax rate of 25%.\n"</a:t>
            </a:r>
          </a:p>
          <a:p>
            <a:r>
              <a:rPr lang="it-IT" sz="1200" dirty="0" smtClean="0"/>
              <a:t>	elif [ "$income" -le "189300"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4th tax bracket, which has a marginal tax rate of 28%.\n"</a:t>
            </a:r>
          </a:p>
          <a:p>
            <a:r>
              <a:rPr lang="it-IT" sz="1200" dirty="0" smtClean="0"/>
              <a:t>	elif [ "$income" -le "411500"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5th tax bracket, which has a marginal tax rate of 33%.\n"</a:t>
            </a:r>
          </a:p>
          <a:p>
            <a:r>
              <a:rPr lang="it-IT" sz="1200" dirty="0" smtClean="0"/>
              <a:t>	elif [ "$income" -le "413200" ]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6th tax bracket, which has a marginal tax rate of 35%.\n"</a:t>
            </a:r>
          </a:p>
          <a:p>
            <a:r>
              <a:rPr lang="en-GB" sz="1200" dirty="0" smtClean="0"/>
              <a:t>	else</a:t>
            </a:r>
          </a:p>
          <a:p>
            <a:r>
              <a:rPr lang="en-GB" sz="1200" dirty="0" smtClean="0"/>
              <a:t>		then</a:t>
            </a:r>
          </a:p>
          <a:p>
            <a:r>
              <a:rPr lang="en-GB" sz="1200" dirty="0" smtClean="0"/>
              <a:t>		echo -e "\</a:t>
            </a:r>
            <a:r>
              <a:rPr lang="en-GB" sz="1200" dirty="0" err="1" smtClean="0"/>
              <a:t>nYou</a:t>
            </a:r>
            <a:r>
              <a:rPr lang="en-GB" sz="1200" dirty="0" smtClean="0"/>
              <a:t> are in the 7th tax bracket, which has a marginal tax rate of 39.6%.\n" </a:t>
            </a:r>
          </a:p>
          <a:p>
            <a:r>
              <a:rPr lang="en-GB" sz="1200" dirty="0" smtClean="0"/>
              <a:t>	</a:t>
            </a:r>
            <a:r>
              <a:rPr lang="en-GB" sz="1200" dirty="0" err="1" smtClean="0"/>
              <a:t>fi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9906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Rewrite this </a:t>
            </a:r>
            <a:r>
              <a:rPr lang="en-GB" sz="2400" dirty="0" smtClean="0"/>
              <a:t>part as </a:t>
            </a:r>
            <a:r>
              <a:rPr lang="en-GB" sz="2400" dirty="0" smtClean="0"/>
              <a:t>a function named </a:t>
            </a:r>
            <a:r>
              <a:rPr lang="en-GB" sz="2400" dirty="0" err="1" smtClean="0"/>
              <a:t>showBracket</a:t>
            </a:r>
            <a:r>
              <a:rPr lang="en-GB" sz="2400" dirty="0" smtClean="0"/>
              <a:t> which takes as argument the upper end of each tax bracket, and the user’s income.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14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writing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667470"/>
            <a:ext cx="297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 reality, there is a different tax rate based on whether one is single, married, etc.</a:t>
            </a:r>
            <a:endParaRPr lang="en-GB" dirty="0" smtClean="0"/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How </a:t>
            </a:r>
            <a:r>
              <a:rPr lang="en-GB" dirty="0" smtClean="0"/>
              <a:t>would you change that code so it works with the different tax </a:t>
            </a:r>
            <a:r>
              <a:rPr lang="en-GB" dirty="0" smtClean="0"/>
              <a:t>rates?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15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writing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1667470"/>
            <a:ext cx="297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 reality, there is a different tax rate based on whether one is single, married, etc.</a:t>
            </a:r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How would you change that code so it works with the different tax rates?</a:t>
            </a:r>
            <a:endParaRPr lang="en-GB" dirty="0"/>
          </a:p>
        </p:txBody>
      </p:sp>
      <p:pic>
        <p:nvPicPr>
          <p:cNvPr id="22" name="Picture 21" descr="6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4" name="Picture 23" descr="8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16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writing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1.gif"/>
          <p:cNvPicPr>
            <a:picLocks noChangeAspect="1"/>
          </p:cNvPicPr>
          <p:nvPr/>
        </p:nvPicPr>
        <p:blipFill>
          <a:blip r:embed="rId3"/>
          <a:srcRect t="28166" r="25550"/>
          <a:stretch>
            <a:fillRect/>
          </a:stretch>
        </p:blipFill>
        <p:spPr>
          <a:xfrm>
            <a:off x="2895600" y="1066800"/>
            <a:ext cx="4640580" cy="3760470"/>
          </a:xfrm>
          <a:prstGeom prst="rect">
            <a:avLst/>
          </a:prstGeom>
        </p:spPr>
      </p:pic>
      <p:pic>
        <p:nvPicPr>
          <p:cNvPr id="15" name="Picture 14" descr="6.gif"/>
          <p:cNvPicPr>
            <a:picLocks noChangeAspect="1"/>
          </p:cNvPicPr>
          <p:nvPr/>
        </p:nvPicPr>
        <p:blipFill>
          <a:blip r:embed="rId4"/>
          <a:srcRect t="28166" r="9780" b="44178"/>
          <a:stretch>
            <a:fillRect/>
          </a:stretch>
        </p:blipFill>
        <p:spPr>
          <a:xfrm>
            <a:off x="2910840" y="4800600"/>
            <a:ext cx="5623560" cy="1447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166747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How can you make it shorter?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17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writing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66747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How can you make it shorter?</a:t>
            </a:r>
            <a:endParaRPr lang="en-GB" dirty="0"/>
          </a:p>
        </p:txBody>
      </p:sp>
      <p:pic>
        <p:nvPicPr>
          <p:cNvPr id="17" name="Picture 16" descr="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8" name="Picture 17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5600" y="2514600"/>
            <a:ext cx="1618826" cy="1541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18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try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writing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66747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How can you make it shorter?</a:t>
            </a:r>
            <a:endParaRPr lang="en-GB" dirty="0"/>
          </a:p>
        </p:txBody>
      </p:sp>
      <p:pic>
        <p:nvPicPr>
          <p:cNvPr id="14" name="Picture 13" descr="1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434181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4265612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19600" y="5027612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1145798-941670_937204_facepalm_implied_super_super.jpg"/>
          <p:cNvPicPr>
            <a:picLocks noChangeAspect="1"/>
          </p:cNvPicPr>
          <p:nvPr/>
        </p:nvPicPr>
        <p:blipFill>
          <a:blip r:embed="rId3"/>
          <a:srcRect b="24194"/>
          <a:stretch>
            <a:fillRect/>
          </a:stretch>
        </p:blipFill>
        <p:spPr>
          <a:xfrm>
            <a:off x="1600200" y="228600"/>
            <a:ext cx="6019800" cy="3536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39624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38862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19600" y="46482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code-1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07086"/>
            <a:ext cx="4419600" cy="284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20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63431-53812.jpg"/>
          <p:cNvPicPr>
            <a:picLocks noChangeAspect="1"/>
          </p:cNvPicPr>
          <p:nvPr/>
        </p:nvPicPr>
        <p:blipFill>
          <a:blip r:embed="rId3"/>
          <a:srcRect l="31250"/>
          <a:stretch>
            <a:fillRect/>
          </a:stretch>
        </p:blipFill>
        <p:spPr>
          <a:xfrm>
            <a:off x="609600" y="1066800"/>
            <a:ext cx="3352800" cy="29260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86200" y="175260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Paid limited attention in class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Has to write a function that computes a file’s size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Checks on </a:t>
            </a:r>
            <a:r>
              <a:rPr lang="en-GB" dirty="0" err="1" smtClean="0"/>
              <a:t>google</a:t>
            </a:r>
            <a:r>
              <a:rPr lang="en-GB" dirty="0" smtClean="0"/>
              <a:t> how to do it...</a:t>
            </a:r>
            <a:endParaRPr lang="en-GB" dirty="0"/>
          </a:p>
        </p:txBody>
      </p:sp>
      <p:pic>
        <p:nvPicPr>
          <p:cNvPr id="16" name="Picture 15" descr="wrong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80" y="4122420"/>
            <a:ext cx="5989320" cy="204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381000" y="48122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Comes across this...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21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707380" y="2591070"/>
            <a:ext cx="3048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4279980" y="4607070"/>
            <a:ext cx="3048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755980" y="2879070"/>
            <a:ext cx="3048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4335780" y="4759470"/>
            <a:ext cx="3048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8" name="Picture 27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783580" y="3150870"/>
            <a:ext cx="3048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4335780" y="4903470"/>
            <a:ext cx="3048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/>
          <p:cNvCxnSpPr/>
          <p:nvPr/>
        </p:nvCxnSpPr>
        <p:spPr>
          <a:xfrm>
            <a:off x="2887980" y="2312670"/>
            <a:ext cx="2133600" cy="1676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811780" y="2236470"/>
            <a:ext cx="2209800" cy="1828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0" y="2057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return is </a:t>
            </a:r>
            <a:r>
              <a:rPr lang="en-GB" b="1" i="1" dirty="0" smtClean="0"/>
              <a:t>not</a:t>
            </a:r>
            <a:r>
              <a:rPr lang="en-GB" dirty="0" smtClean="0"/>
              <a:t> to return results of functions, and </a:t>
            </a:r>
            <a:r>
              <a:rPr lang="en-GB" b="1" i="1" dirty="0" smtClean="0"/>
              <a:t>not</a:t>
            </a:r>
            <a:r>
              <a:rPr lang="en-GB" dirty="0" smtClean="0"/>
              <a:t> to return any integer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0" y="3581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return gives an exit status which goes from 0 to 255, with 0 and 1 being common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9" grpId="0" animBg="1"/>
      <p:bldP spid="30" grpId="0" animBg="1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22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31" name="Picture 30" descr="7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887980" y="2312670"/>
            <a:ext cx="2133600" cy="1676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811780" y="2236470"/>
            <a:ext cx="2209800" cy="1828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fWb9tHt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2098330"/>
            <a:ext cx="5943600" cy="34642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76200" y="2838271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How to treat programmers who write code like that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23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v2J6obU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420" y="2312670"/>
            <a:ext cx="2743200" cy="2743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46420" y="506753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 smtClean="0"/>
              <a:t>3 hours later...</a:t>
            </a:r>
            <a:endParaRPr lang="en-GB" b="1" i="1" dirty="0"/>
          </a:p>
        </p:txBody>
      </p:sp>
      <p:pic>
        <p:nvPicPr>
          <p:cNvPr id="22" name="Picture 21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0" y="27432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want to overload a command, then you need to use the </a:t>
            </a:r>
            <a:r>
              <a:rPr lang="en-GB" b="1" dirty="0" smtClean="0">
                <a:solidFill>
                  <a:srgbClr val="FF0000"/>
                </a:solidFill>
              </a:rPr>
              <a:t>command</a:t>
            </a:r>
            <a:r>
              <a:rPr lang="en-GB" dirty="0" smtClean="0"/>
              <a:t> keyword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24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1600200"/>
            <a:ext cx="289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 function must contain at least one instruction.</a:t>
            </a:r>
          </a:p>
          <a:p>
            <a:pPr algn="ctr"/>
            <a:endParaRPr lang="en-GB" dirty="0" smtClean="0"/>
          </a:p>
          <a:p>
            <a:pPr algn="ctr"/>
            <a:r>
              <a:rPr lang="en-GB" sz="2800" b="1" dirty="0" smtClean="0"/>
              <a:t>:</a:t>
            </a:r>
            <a:r>
              <a:rPr lang="en-GB" dirty="0" smtClean="0"/>
              <a:t> is the do-nothing instruction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4114800"/>
            <a:ext cx="2895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a function is a one liner, commands must be </a:t>
            </a:r>
            <a:r>
              <a:rPr lang="en-GB" sz="2800" b="1" dirty="0" smtClean="0"/>
              <a:t>; </a:t>
            </a:r>
            <a:r>
              <a:rPr lang="en-GB" dirty="0" smtClean="0"/>
              <a:t>separated with a final </a:t>
            </a:r>
            <a:r>
              <a:rPr lang="en-GB" sz="2800" b="1" dirty="0" smtClean="0"/>
              <a:t>;</a:t>
            </a:r>
            <a:endParaRPr lang="en-GB" sz="2800" b="1" dirty="0"/>
          </a:p>
        </p:txBody>
      </p:sp>
      <p:pic>
        <p:nvPicPr>
          <p:cNvPr id="24" name="Picture 23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8" name="Picture 27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25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7714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/>
              <a:t>:(){ :|: &amp; };:</a:t>
            </a:r>
            <a:endParaRPr lang="en-GB" sz="72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This is a valid function... It will run! 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26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7714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/>
              <a:t>:(){ :|: &amp; };:</a:t>
            </a:r>
            <a:endParaRPr lang="en-GB" sz="72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This is a valid function... It will run! </a:t>
            </a:r>
            <a:endParaRPr lang="en-GB" sz="2400" dirty="0"/>
          </a:p>
        </p:txBody>
      </p:sp>
      <p:pic>
        <p:nvPicPr>
          <p:cNvPr id="14" name="Picture 13" descr="tumblr_m6qimzA3Zz1r4fuk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124200"/>
            <a:ext cx="5029200" cy="2828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4048125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This is how we feel when looking at code like that.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27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7714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/>
              <a:t>:(){ :|: &amp; };:</a:t>
            </a:r>
            <a:endParaRPr lang="en-GB" sz="72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What do you think it does?</a:t>
            </a:r>
            <a:endParaRPr lang="en-GB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362200" y="2971800"/>
            <a:ext cx="990600" cy="1588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600" y="29718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creates a function named :</a:t>
            </a:r>
            <a:endParaRPr lang="en-GB" sz="20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657600" y="2971800"/>
            <a:ext cx="533400" cy="158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3656805" y="3352006"/>
            <a:ext cx="762000" cy="158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057400" y="371469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Run the function itself</a:t>
            </a:r>
            <a:endParaRPr lang="en-GB" sz="2000" dirty="0"/>
          </a:p>
        </p:txBody>
      </p:sp>
      <p:cxnSp>
        <p:nvCxnSpPr>
          <p:cNvPr id="32" name="Straight Connector 31"/>
          <p:cNvCxnSpPr>
            <a:endCxn id="15" idx="2"/>
          </p:cNvCxnSpPr>
          <p:nvPr/>
        </p:nvCxnSpPr>
        <p:spPr>
          <a:xfrm>
            <a:off x="4191000" y="2971800"/>
            <a:ext cx="381000" cy="158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4076701" y="3314700"/>
            <a:ext cx="1600199" cy="91440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19400" y="455289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Once it’s done, send the result to...</a:t>
            </a:r>
            <a:endParaRPr lang="en-GB" sz="2000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4572000" y="2971800"/>
            <a:ext cx="3810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H="1">
            <a:off x="4686300" y="3009900"/>
            <a:ext cx="990600" cy="914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86400" y="38862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...the function itself</a:t>
            </a:r>
            <a:endParaRPr lang="en-GB" sz="20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029200" y="2971800"/>
            <a:ext cx="685800" cy="158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5334794" y="3199606"/>
            <a:ext cx="457200" cy="158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34000" y="333369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detach</a:t>
            </a:r>
            <a:endParaRPr lang="en-GB" sz="20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6324600" y="2971800"/>
            <a:ext cx="381000" cy="158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6361906" y="3161506"/>
            <a:ext cx="381000" cy="158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48400" y="33528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Call the function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/>
      <p:bldP spid="37" grpId="0"/>
      <p:bldP spid="42" grpId="0"/>
      <p:bldP spid="49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28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some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 use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7714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/>
              <a:t>:(){ :|: &amp; };:</a:t>
            </a:r>
            <a:endParaRPr lang="en-GB" sz="72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What do you think it does?</a:t>
            </a:r>
            <a:endParaRPr lang="en-GB" sz="2400" dirty="0"/>
          </a:p>
        </p:txBody>
      </p:sp>
      <p:pic>
        <p:nvPicPr>
          <p:cNvPr id="27" name="Picture 26" descr="Sg5A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2971800"/>
            <a:ext cx="4800600" cy="28194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28600" y="2286000"/>
            <a:ext cx="2209800" cy="2438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 descr="Wikipedia-logo-v2.sv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3657600"/>
            <a:ext cx="2421285" cy="22098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8600" y="2286000"/>
            <a:ext cx="220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If you want to know, just have a look at </a:t>
            </a:r>
            <a:r>
              <a:rPr lang="en-GB" sz="2000" b="1" dirty="0" smtClean="0"/>
              <a:t>Fork bomb </a:t>
            </a:r>
            <a:r>
              <a:rPr lang="en-GB" sz="2000" dirty="0" smtClean="0"/>
              <a:t>on Wikipedia!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_question_mar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838200"/>
            <a:ext cx="3632200" cy="45593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29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20" y="1066800"/>
            <a:ext cx="6393180" cy="5135880"/>
          </a:xfrm>
          <a:prstGeom prst="rect">
            <a:avLst/>
          </a:prstGeom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620" y="1066800"/>
            <a:ext cx="6393180" cy="5135880"/>
          </a:xfrm>
          <a:prstGeom prst="rect">
            <a:avLst/>
          </a:prstGeom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620" y="1066800"/>
            <a:ext cx="6393180" cy="5135880"/>
          </a:xfrm>
          <a:prstGeom prst="rect">
            <a:avLst/>
          </a:prstGeom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620" y="1066800"/>
            <a:ext cx="6393180" cy="5135880"/>
          </a:xfrm>
          <a:prstGeom prst="rect">
            <a:avLst/>
          </a:prstGeom>
        </p:spPr>
      </p:pic>
      <p:pic>
        <p:nvPicPr>
          <p:cNvPr id="22" name="Picture 21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620" y="1066800"/>
            <a:ext cx="6393180" cy="5135880"/>
          </a:xfrm>
          <a:prstGeom prst="rect">
            <a:avLst/>
          </a:prstGeom>
        </p:spPr>
      </p:pic>
      <p:pic>
        <p:nvPicPr>
          <p:cNvPr id="23" name="Picture 22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620" y="1066800"/>
            <a:ext cx="6393180" cy="5135880"/>
          </a:xfrm>
          <a:prstGeom prst="rect">
            <a:avLst/>
          </a:prstGeom>
        </p:spPr>
      </p:pic>
      <p:pic>
        <p:nvPicPr>
          <p:cNvPr id="25" name="Picture 24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620" y="1066800"/>
            <a:ext cx="6393180" cy="51358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200" y="15240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 make a function:</a:t>
            </a:r>
          </a:p>
          <a:p>
            <a:endParaRPr lang="en-GB" dirty="0" smtClean="0"/>
          </a:p>
          <a:p>
            <a:r>
              <a:rPr lang="en-GB" dirty="0" err="1" smtClean="0"/>
              <a:t>nameOfFunction</a:t>
            </a:r>
            <a:r>
              <a:rPr lang="en-GB" dirty="0" smtClean="0"/>
              <a:t> ( )</a:t>
            </a:r>
          </a:p>
          <a:p>
            <a:r>
              <a:rPr lang="en-GB" dirty="0" smtClean="0"/>
              <a:t>{</a:t>
            </a:r>
          </a:p>
          <a:p>
            <a:r>
              <a:rPr lang="en-GB" dirty="0" smtClean="0"/>
              <a:t>	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... content ...</a:t>
            </a:r>
          </a:p>
          <a:p>
            <a:r>
              <a:rPr lang="en-GB" dirty="0" smtClean="0"/>
              <a:t>}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b="1" i="1" dirty="0" smtClean="0">
                <a:solidFill>
                  <a:srgbClr val="FF0000"/>
                </a:solidFill>
              </a:rPr>
              <a:t>After</a:t>
            </a:r>
            <a:r>
              <a:rPr lang="en-GB" dirty="0" smtClean="0"/>
              <a:t> it’s been made, you call it </a:t>
            </a:r>
            <a:r>
              <a:rPr lang="en-GB" u="sng" dirty="0" smtClean="0"/>
              <a:t>like a command</a:t>
            </a:r>
            <a:r>
              <a:rPr lang="en-GB" dirty="0" smtClean="0"/>
              <a:t>.</a:t>
            </a:r>
            <a:endParaRPr lang="en-GB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30</a:t>
            </a:r>
            <a:endParaRPr lang="fr-CA" dirty="0"/>
          </a:p>
        </p:txBody>
      </p:sp>
      <p:pic>
        <p:nvPicPr>
          <p:cNvPr id="8" name="Picture 7" descr="educatio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92" y="76200"/>
            <a:ext cx="1477108" cy="1280160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Practice questions &amp;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activities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144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We recommend that you do these, but that’s for your own good, not graded.</a:t>
            </a:r>
            <a:endParaRPr lang="en-GB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1696283"/>
            <a:ext cx="7772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/>
              <a:t>We created a function </a:t>
            </a:r>
            <a:r>
              <a:rPr lang="en-GB" dirty="0" err="1" smtClean="0"/>
              <a:t>ls</a:t>
            </a:r>
            <a:r>
              <a:rPr lang="en-GB" dirty="0" smtClean="0"/>
              <a:t> in a script so that the default behaviour of the </a:t>
            </a:r>
            <a:r>
              <a:rPr lang="en-GB" dirty="0" err="1" smtClean="0"/>
              <a:t>ls</a:t>
            </a:r>
            <a:r>
              <a:rPr lang="en-GB" dirty="0" smtClean="0"/>
              <a:t> command was changed. Another way to do this is to use aliases. Read the following page and create an alias so that </a:t>
            </a:r>
            <a:r>
              <a:rPr lang="en-GB" dirty="0" err="1" smtClean="0"/>
              <a:t>ls</a:t>
            </a:r>
            <a:r>
              <a:rPr lang="en-GB" dirty="0" smtClean="0"/>
              <a:t> does </a:t>
            </a:r>
            <a:r>
              <a:rPr lang="en-GB" dirty="0" err="1" smtClean="0"/>
              <a:t>ls</a:t>
            </a:r>
            <a:r>
              <a:rPr lang="en-GB" dirty="0" smtClean="0"/>
              <a:t> –</a:t>
            </a:r>
            <a:r>
              <a:rPr lang="en-GB" dirty="0" err="1" smtClean="0"/>
              <a:t>als</a:t>
            </a:r>
            <a:r>
              <a:rPr lang="en-GB" dirty="0" smtClean="0"/>
              <a:t>:</a:t>
            </a:r>
          </a:p>
          <a:p>
            <a:pPr marL="342900" indent="-342900"/>
            <a:r>
              <a:rPr lang="en-GB" dirty="0" smtClean="0"/>
              <a:t>		http://tldp.org/LDP/abs/html/aliases.html</a:t>
            </a:r>
          </a:p>
          <a:p>
            <a:pPr marL="342900" indent="-342900"/>
            <a:endParaRPr lang="en-GB" dirty="0" smtClean="0"/>
          </a:p>
          <a:p>
            <a:pPr marL="342900" indent="-342900">
              <a:buFont typeface="+mj-lt"/>
              <a:buAutoNum type="arabicParenR" startAt="2"/>
            </a:pPr>
            <a:r>
              <a:rPr lang="en-GB" dirty="0" smtClean="0"/>
              <a:t>Write a function named </a:t>
            </a:r>
            <a:r>
              <a:rPr lang="en-GB" dirty="0" err="1" smtClean="0"/>
              <a:t>isInList</a:t>
            </a:r>
            <a:r>
              <a:rPr lang="en-GB" dirty="0" smtClean="0"/>
              <a:t> which takes as arguments a number followed by a set of at least one other number. It shows ‘true’ if the number is in the list and ‘false’ otherwise.</a:t>
            </a:r>
          </a:p>
          <a:p>
            <a:pPr marL="342900" indent="-342900">
              <a:buAutoNum type="arabicParenR" startAt="2"/>
            </a:pPr>
            <a:endParaRPr lang="en-GB" dirty="0" smtClean="0"/>
          </a:p>
          <a:p>
            <a:pPr marL="342900" indent="-342900">
              <a:buAutoNum type="arabicParenR" startAt="2"/>
            </a:pPr>
            <a:r>
              <a:rPr lang="en-GB" dirty="0" smtClean="0"/>
              <a:t>Write a function named </a:t>
            </a:r>
            <a:r>
              <a:rPr lang="en-GB" b="1" i="1" dirty="0" err="1" smtClean="0"/>
              <a:t>weightedSum</a:t>
            </a:r>
            <a:r>
              <a:rPr lang="en-GB" dirty="0" smtClean="0"/>
              <a:t>. It can take any number of arguments but they are expected to come in pairs a1 b1 a2 b2 ... an bn. It computes the weighted sum a1*b1 + a2*b2 + ... + an*bn. For example, if we wrote</a:t>
            </a:r>
          </a:p>
          <a:p>
            <a:pPr marL="800100" lvl="1" indent="-342900"/>
            <a:r>
              <a:rPr lang="en-GB" dirty="0" smtClean="0"/>
              <a:t>	</a:t>
            </a:r>
            <a:r>
              <a:rPr lang="en-GB" dirty="0" err="1" smtClean="0"/>
              <a:t>weightedSum</a:t>
            </a:r>
            <a:r>
              <a:rPr lang="en-GB" dirty="0" smtClean="0"/>
              <a:t> 2 5 3 1 4 5</a:t>
            </a:r>
            <a:endParaRPr lang="en-GB" dirty="0"/>
          </a:p>
          <a:p>
            <a:pPr marL="800100" lvl="1" indent="-342900"/>
            <a:r>
              <a:rPr lang="en-GB" dirty="0" smtClean="0"/>
              <a:t>we would get 33 because 2*5+3*1+4*5=33.</a:t>
            </a:r>
          </a:p>
          <a:p>
            <a:pPr marL="800100" lvl="1" indent="-342900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31</a:t>
            </a:r>
            <a:endParaRPr lang="fr-CA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1524000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Ask the user for his/her income, and give the corresponding tax bracket.</a:t>
            </a:r>
          </a:p>
          <a:p>
            <a:pPr algn="ctr"/>
            <a:r>
              <a:rPr lang="en-GB" sz="2400" dirty="0" smtClean="0"/>
              <a:t>&lt; 9226 is 10%</a:t>
            </a:r>
          </a:p>
          <a:p>
            <a:pPr algn="ctr"/>
            <a:r>
              <a:rPr lang="en-GB" sz="2400" dirty="0" smtClean="0"/>
              <a:t>9226 to 37450 is 15%</a:t>
            </a:r>
          </a:p>
          <a:p>
            <a:pPr algn="ctr"/>
            <a:r>
              <a:rPr lang="en-GB" sz="2400" dirty="0" smtClean="0"/>
              <a:t>37451 to 90750 is 25%</a:t>
            </a:r>
          </a:p>
          <a:p>
            <a:pPr algn="ctr"/>
            <a:r>
              <a:rPr lang="en-GB" sz="2400" dirty="0" smtClean="0"/>
              <a:t>90751 to 189300 is 28%</a:t>
            </a:r>
          </a:p>
          <a:p>
            <a:pPr algn="ctr"/>
            <a:r>
              <a:rPr lang="en-GB" sz="2400" dirty="0" smtClean="0"/>
              <a:t>189301 to 411500 is 33%</a:t>
            </a:r>
          </a:p>
          <a:p>
            <a:pPr algn="ctr"/>
            <a:r>
              <a:rPr lang="en-GB" sz="2400" dirty="0" smtClean="0"/>
              <a:t>411501 to 413200 is 35%</a:t>
            </a:r>
          </a:p>
          <a:p>
            <a:pPr algn="ctr"/>
            <a:r>
              <a:rPr lang="en-GB" sz="2400" dirty="0" smtClean="0"/>
              <a:t>&gt; 413200 is 39.6%</a:t>
            </a:r>
          </a:p>
          <a:p>
            <a:pPr algn="ctr"/>
            <a:endParaRPr lang="en-GB" sz="2400" dirty="0" smtClean="0"/>
          </a:p>
          <a:p>
            <a:pPr algn="ctr"/>
            <a:r>
              <a:rPr lang="en-GB" sz="2400" b="1" dirty="0" smtClean="0"/>
              <a:t>Let’s look at a solution using a Matrix data structure in Bash script.</a:t>
            </a:r>
          </a:p>
          <a:p>
            <a:pPr algn="ctr"/>
            <a:r>
              <a:rPr lang="en-GB" sz="2400" b="1" dirty="0" smtClean="0"/>
              <a:t>(unnecessarily complex because functions are a better design, but nonetheless interesting to illustrate matrices </a:t>
            </a:r>
            <a:r>
              <a:rPr lang="en-GB" sz="2400" b="1" dirty="0" smtClean="0">
                <a:sym typeface="Wingdings" pitchFamily="2" charset="2"/>
              </a:rPr>
              <a:t> ) </a:t>
            </a:r>
            <a:endParaRPr lang="en-GB" sz="2400" b="1" dirty="0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762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 go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beyond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33400" y="762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19600" y="685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32</a:t>
            </a:r>
            <a:endParaRPr lang="fr-CA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985421"/>
            <a:ext cx="8077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#!/bin/bash</a:t>
            </a:r>
          </a:p>
          <a:p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#Ask user for taxable income and filing status</a:t>
            </a:r>
          </a:p>
          <a:p>
            <a:r>
              <a:rPr lang="it-IT" sz="1600" dirty="0" smtClean="0"/>
              <a:t>declare -i income; declare -i fileStatus</a:t>
            </a:r>
          </a:p>
          <a:p>
            <a:r>
              <a:rPr lang="en-GB" sz="1600" dirty="0" smtClean="0"/>
              <a:t>clear</a:t>
            </a:r>
          </a:p>
          <a:p>
            <a:r>
              <a:rPr lang="en-GB" sz="1600" dirty="0" err="1" smtClean="0"/>
              <a:t>printf</a:t>
            </a:r>
            <a:r>
              <a:rPr lang="en-GB" sz="1600" dirty="0" smtClean="0"/>
              <a:t> "1) Single \n2) Married filing joint or Qualified Widow(</a:t>
            </a:r>
            <a:r>
              <a:rPr lang="en-GB" sz="1600" dirty="0" err="1" smtClean="0"/>
              <a:t>er</a:t>
            </a:r>
            <a:r>
              <a:rPr lang="en-GB" sz="1600" dirty="0" smtClean="0"/>
              <a:t>) \n3) Married filing separate \n4) Head of household \n"</a:t>
            </a:r>
          </a:p>
          <a:p>
            <a:r>
              <a:rPr lang="en-GB" sz="1600" dirty="0" smtClean="0"/>
              <a:t>read -p "How will you be filing taxes for 2015?(1-4): " </a:t>
            </a:r>
            <a:r>
              <a:rPr lang="en-GB" sz="1600" dirty="0" err="1" smtClean="0"/>
              <a:t>fileStatus</a:t>
            </a:r>
            <a:endParaRPr lang="en-GB" sz="1600" dirty="0" smtClean="0"/>
          </a:p>
          <a:p>
            <a:r>
              <a:rPr lang="en-GB" sz="1600" dirty="0" smtClean="0"/>
              <a:t>case $</a:t>
            </a:r>
            <a:r>
              <a:rPr lang="en-GB" sz="1600" dirty="0" err="1" smtClean="0"/>
              <a:t>fileStatus</a:t>
            </a:r>
            <a:r>
              <a:rPr lang="en-GB" sz="1600" dirty="0" smtClean="0"/>
              <a:t> in</a:t>
            </a:r>
          </a:p>
          <a:p>
            <a:r>
              <a:rPr lang="en-GB" sz="1600" dirty="0" smtClean="0"/>
              <a:t>  [1-4]) read -p "What was your 2015 taxable income?: " income ;;</a:t>
            </a:r>
          </a:p>
          <a:p>
            <a:r>
              <a:rPr lang="en-GB" sz="1600" dirty="0" smtClean="0"/>
              <a:t>  *) echo "Not a valid response, must pick 1-4" &amp;&amp; exit;;</a:t>
            </a:r>
          </a:p>
          <a:p>
            <a:r>
              <a:rPr lang="en-GB" sz="1600" dirty="0" err="1" smtClean="0"/>
              <a:t>esac</a:t>
            </a:r>
            <a:endParaRPr lang="en-GB" sz="1600" dirty="0" smtClean="0"/>
          </a:p>
          <a:p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#Build matrix of tax brackets</a:t>
            </a:r>
          </a:p>
          <a:p>
            <a:r>
              <a:rPr lang="pt-BR" sz="1600" dirty="0" smtClean="0"/>
              <a:t>declare -A matrix; num_rows=6; num_columns=4</a:t>
            </a:r>
          </a:p>
          <a:p>
            <a:r>
              <a:rPr lang="fr-FR" sz="1600" dirty="0" err="1" smtClean="0"/>
              <a:t>matrix</a:t>
            </a:r>
            <a:r>
              <a:rPr lang="fr-FR" sz="1600" dirty="0" smtClean="0"/>
              <a:t>[0,0]=9225;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[0,1]=37450;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[0,2]=90750;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[0,3]=189300;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[0,4]=411500;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[0,5]=413200</a:t>
            </a:r>
          </a:p>
          <a:p>
            <a:r>
              <a:rPr lang="fr-FR" sz="1600" dirty="0" err="1" smtClean="0"/>
              <a:t>matrix</a:t>
            </a:r>
            <a:r>
              <a:rPr lang="fr-FR" sz="1600" dirty="0" smtClean="0"/>
              <a:t>[1,0]=18450;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[1,1]=74900;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[1,2]=151200;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[1,3]=230450;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[1,4]=411500;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[1,5]=464850</a:t>
            </a:r>
          </a:p>
          <a:p>
            <a:r>
              <a:rPr lang="fr-FR" sz="1600" dirty="0" err="1" smtClean="0"/>
              <a:t>matrix</a:t>
            </a:r>
            <a:r>
              <a:rPr lang="fr-FR" sz="1600" dirty="0" smtClean="0"/>
              <a:t>[2,0]=9225;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[2,1]=37450;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[2,2]=75600;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[2,3]=115225;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[2,4]=205750;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[2,5]=232425</a:t>
            </a:r>
          </a:p>
          <a:p>
            <a:r>
              <a:rPr lang="fr-FR" sz="1600" dirty="0" err="1" smtClean="0"/>
              <a:t>matrix</a:t>
            </a:r>
            <a:r>
              <a:rPr lang="fr-FR" sz="1600" dirty="0" smtClean="0"/>
              <a:t>[3,0]=13150;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[3,1]=50200;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[3,2]=129600;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[3,3]=209850;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[3,4]=411500; </a:t>
            </a:r>
            <a:r>
              <a:rPr lang="fr-FR" sz="1600" dirty="0" err="1" smtClean="0"/>
              <a:t>matrix</a:t>
            </a:r>
            <a:r>
              <a:rPr lang="fr-FR" sz="1600" dirty="0" smtClean="0"/>
              <a:t>[3,5]=439000</a:t>
            </a:r>
          </a:p>
        </p:txBody>
      </p:sp>
      <p:pic>
        <p:nvPicPr>
          <p:cNvPr id="15" name="Picture 14" descr="fly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9" y="2362200"/>
            <a:ext cx="3278675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6400800" y="114300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 of 2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0" y="762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 go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beyond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33400" y="762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19600" y="685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33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762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 go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beyond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762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685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609600"/>
            <a:ext cx="4648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#Interpret status and compare income to brackets</a:t>
            </a:r>
          </a:p>
          <a:p>
            <a:r>
              <a:rPr lang="en-GB" sz="1600" dirty="0" err="1" smtClean="0"/>
              <a:t>fileStatus</a:t>
            </a:r>
            <a:r>
              <a:rPr lang="en-GB" sz="1600" dirty="0" smtClean="0"/>
              <a:t>=$((fileStatus-1))</a:t>
            </a:r>
          </a:p>
          <a:p>
            <a:r>
              <a:rPr lang="en-GB" sz="1600" dirty="0" smtClean="0"/>
              <a:t>if [ "$income" -le "${matrix[$fileStatus,0]}" ]</a:t>
            </a:r>
          </a:p>
          <a:p>
            <a:r>
              <a:rPr lang="en-GB" sz="1600" dirty="0" smtClean="0"/>
              <a:t>    then</a:t>
            </a:r>
          </a:p>
          <a:p>
            <a:r>
              <a:rPr lang="en-GB" sz="1600" dirty="0" smtClean="0"/>
              <a:t>      echo "Your tax rate is 10%"</a:t>
            </a:r>
          </a:p>
          <a:p>
            <a:r>
              <a:rPr lang="en-GB" sz="1600" dirty="0" smtClean="0"/>
              <a:t>  </a:t>
            </a:r>
            <a:r>
              <a:rPr lang="en-GB" sz="1600" dirty="0" err="1" smtClean="0"/>
              <a:t>elif</a:t>
            </a:r>
            <a:r>
              <a:rPr lang="en-GB" sz="1600" dirty="0" smtClean="0"/>
              <a:t> [ "$income" -le "${matrix[$fileStatus,1]}" ]</a:t>
            </a:r>
          </a:p>
          <a:p>
            <a:r>
              <a:rPr lang="en-GB" sz="1600" dirty="0" smtClean="0"/>
              <a:t>    then</a:t>
            </a:r>
          </a:p>
          <a:p>
            <a:r>
              <a:rPr lang="en-GB" sz="1600" dirty="0" smtClean="0"/>
              <a:t>      echo "Your tax rate is 15%"</a:t>
            </a:r>
          </a:p>
          <a:p>
            <a:r>
              <a:rPr lang="en-GB" sz="1600" dirty="0" smtClean="0"/>
              <a:t>  </a:t>
            </a:r>
            <a:r>
              <a:rPr lang="en-GB" sz="1600" dirty="0" err="1" smtClean="0"/>
              <a:t>elif</a:t>
            </a:r>
            <a:r>
              <a:rPr lang="en-GB" sz="1600" dirty="0" smtClean="0"/>
              <a:t> [ "$income" -le "${matrix[$fileStatus,2]}" ]</a:t>
            </a:r>
          </a:p>
          <a:p>
            <a:r>
              <a:rPr lang="en-GB" sz="1600" dirty="0" smtClean="0"/>
              <a:t>    then</a:t>
            </a:r>
          </a:p>
          <a:p>
            <a:r>
              <a:rPr lang="en-GB" sz="1600" dirty="0" smtClean="0"/>
              <a:t>      echo "Your tax rate is 25%"</a:t>
            </a:r>
          </a:p>
          <a:p>
            <a:r>
              <a:rPr lang="en-GB" sz="1600" dirty="0" smtClean="0"/>
              <a:t>  </a:t>
            </a:r>
            <a:r>
              <a:rPr lang="en-GB" sz="1600" dirty="0" err="1" smtClean="0"/>
              <a:t>elif</a:t>
            </a:r>
            <a:r>
              <a:rPr lang="en-GB" sz="1600" dirty="0" smtClean="0"/>
              <a:t> [ "$income" -le "${matrix[$fileStatus,3]}" ]</a:t>
            </a:r>
          </a:p>
          <a:p>
            <a:r>
              <a:rPr lang="en-GB" sz="1600" dirty="0" smtClean="0"/>
              <a:t>    then</a:t>
            </a:r>
          </a:p>
          <a:p>
            <a:r>
              <a:rPr lang="en-GB" sz="1600" dirty="0" smtClean="0"/>
              <a:t>      echo "Your tax rate is 28%"</a:t>
            </a:r>
          </a:p>
          <a:p>
            <a:r>
              <a:rPr lang="en-GB" sz="1600" dirty="0" smtClean="0"/>
              <a:t>  </a:t>
            </a:r>
            <a:r>
              <a:rPr lang="en-GB" sz="1600" dirty="0" err="1" smtClean="0"/>
              <a:t>elif</a:t>
            </a:r>
            <a:r>
              <a:rPr lang="en-GB" sz="1600" dirty="0" smtClean="0"/>
              <a:t> [ "$income" -le "${matrix[$fileStatus,4]}" ]</a:t>
            </a:r>
          </a:p>
          <a:p>
            <a:r>
              <a:rPr lang="en-GB" sz="1600" dirty="0" smtClean="0"/>
              <a:t>    then</a:t>
            </a:r>
          </a:p>
          <a:p>
            <a:r>
              <a:rPr lang="en-GB" sz="1600" dirty="0" smtClean="0"/>
              <a:t>      echo "Your tax rate is 33%"</a:t>
            </a:r>
          </a:p>
          <a:p>
            <a:r>
              <a:rPr lang="en-GB" sz="1600" dirty="0" smtClean="0"/>
              <a:t>  </a:t>
            </a:r>
            <a:r>
              <a:rPr lang="en-GB" sz="1600" dirty="0" err="1" smtClean="0"/>
              <a:t>elif</a:t>
            </a:r>
            <a:r>
              <a:rPr lang="en-GB" sz="1600" dirty="0" smtClean="0"/>
              <a:t> [ "$income" -le "${matrix[$fileStatus,5]}" ]</a:t>
            </a:r>
          </a:p>
          <a:p>
            <a:r>
              <a:rPr lang="en-GB" sz="1600" dirty="0" smtClean="0"/>
              <a:t>    then</a:t>
            </a:r>
          </a:p>
          <a:p>
            <a:r>
              <a:rPr lang="en-GB" sz="1600" dirty="0" smtClean="0"/>
              <a:t>      echo "Your tax rate is 35%"</a:t>
            </a:r>
          </a:p>
          <a:p>
            <a:r>
              <a:rPr lang="en-GB" sz="1600" dirty="0" smtClean="0"/>
              <a:t>  else</a:t>
            </a:r>
          </a:p>
          <a:p>
            <a:r>
              <a:rPr lang="en-GB" sz="1600" dirty="0" smtClean="0"/>
              <a:t>    echo "Your tax rate is 39.6%"</a:t>
            </a:r>
          </a:p>
          <a:p>
            <a:r>
              <a:rPr lang="en-GB" sz="1600" dirty="0" err="1" smtClean="0"/>
              <a:t>fi</a:t>
            </a:r>
            <a:endParaRPr lang="en-GB" sz="1600" dirty="0" smtClean="0"/>
          </a:p>
          <a:p>
            <a:endParaRPr lang="en-GB" sz="1600" dirty="0" smtClean="0"/>
          </a:p>
        </p:txBody>
      </p:sp>
      <p:pic>
        <p:nvPicPr>
          <p:cNvPr id="14" name="Picture 13" descr="fly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9" y="2362200"/>
            <a:ext cx="3278675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/>
          <p:cNvSpPr txBox="1"/>
          <p:nvPr/>
        </p:nvSpPr>
        <p:spPr>
          <a:xfrm>
            <a:off x="6400800" y="114300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2 of 2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200" y="1524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can pass arguments to a function, and they will be accessed as $1, ...</a:t>
            </a:r>
            <a:endParaRPr lang="en-GB" b="1" i="1" dirty="0">
              <a:solidFill>
                <a:srgbClr val="FF0000"/>
              </a:solidFill>
            </a:endParaRPr>
          </a:p>
        </p:txBody>
      </p:sp>
      <p:pic>
        <p:nvPicPr>
          <p:cNvPr id="16" name="Picture 15" descr="argument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066800"/>
            <a:ext cx="6393180" cy="513588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562600" y="5562600"/>
            <a:ext cx="20574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81400" y="3962400"/>
            <a:ext cx="2590800" cy="15240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562600" y="5562600"/>
            <a:ext cx="4572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3048000" y="3962400"/>
            <a:ext cx="6096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3048000" y="2971800"/>
            <a:ext cx="31242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/>
          <p:cNvSpPr/>
          <p:nvPr/>
        </p:nvSpPr>
        <p:spPr>
          <a:xfrm>
            <a:off x="3171730" y="4472412"/>
            <a:ext cx="2405205" cy="1113576"/>
          </a:xfrm>
          <a:custGeom>
            <a:avLst/>
            <a:gdLst>
              <a:gd name="connsiteX0" fmla="*/ 2405205 w 2405205"/>
              <a:gd name="connsiteY0" fmla="*/ 1113576 h 1113576"/>
              <a:gd name="connsiteX1" fmla="*/ 377228 w 2405205"/>
              <a:gd name="connsiteY1" fmla="*/ 796705 h 1113576"/>
              <a:gd name="connsiteX2" fmla="*/ 141838 w 2405205"/>
              <a:gd name="connsiteY2" fmla="*/ 0 h 111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5205" h="1113576">
                <a:moveTo>
                  <a:pt x="2405205" y="1113576"/>
                </a:moveTo>
                <a:cubicBezTo>
                  <a:pt x="1579830" y="1047938"/>
                  <a:pt x="754456" y="982301"/>
                  <a:pt x="377228" y="796705"/>
                </a:cubicBezTo>
                <a:cubicBezTo>
                  <a:pt x="0" y="611109"/>
                  <a:pt x="70919" y="305554"/>
                  <a:pt x="141838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/>
          <p:cNvCxnSpPr>
            <a:stCxn id="33" idx="2"/>
            <a:endCxn id="31" idx="2"/>
          </p:cNvCxnSpPr>
          <p:nvPr/>
        </p:nvCxnSpPr>
        <p:spPr>
          <a:xfrm flipV="1">
            <a:off x="3313568" y="4191000"/>
            <a:ext cx="39232" cy="281412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2506301" y="3123446"/>
            <a:ext cx="734840" cy="760491"/>
          </a:xfrm>
          <a:custGeom>
            <a:avLst/>
            <a:gdLst>
              <a:gd name="connsiteX0" fmla="*/ 734840 w 734840"/>
              <a:gd name="connsiteY0" fmla="*/ 760491 h 760491"/>
              <a:gd name="connsiteX1" fmla="*/ 273113 w 734840"/>
              <a:gd name="connsiteY1" fmla="*/ 597528 h 760491"/>
              <a:gd name="connsiteX2" fmla="*/ 1509 w 734840"/>
              <a:gd name="connsiteY2" fmla="*/ 181069 h 760491"/>
              <a:gd name="connsiteX3" fmla="*/ 282166 w 734840"/>
              <a:gd name="connsiteY3" fmla="*/ 0 h 76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840" h="760491">
                <a:moveTo>
                  <a:pt x="734840" y="760491"/>
                </a:moveTo>
                <a:cubicBezTo>
                  <a:pt x="565087" y="727294"/>
                  <a:pt x="395335" y="694098"/>
                  <a:pt x="273113" y="597528"/>
                </a:cubicBezTo>
                <a:cubicBezTo>
                  <a:pt x="150891" y="500958"/>
                  <a:pt x="0" y="280657"/>
                  <a:pt x="1509" y="181069"/>
                </a:cubicBezTo>
                <a:cubicBezTo>
                  <a:pt x="3018" y="81481"/>
                  <a:pt x="142592" y="40740"/>
                  <a:pt x="282166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stCxn id="37" idx="3"/>
          </p:cNvCxnSpPr>
          <p:nvPr/>
        </p:nvCxnSpPr>
        <p:spPr>
          <a:xfrm flipV="1">
            <a:off x="2788467" y="3048000"/>
            <a:ext cx="183333" cy="75446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019800" y="5562600"/>
            <a:ext cx="914400" cy="228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/>
          <p:cNvSpPr/>
          <p:nvPr/>
        </p:nvSpPr>
        <p:spPr>
          <a:xfrm>
            <a:off x="3548958" y="4789283"/>
            <a:ext cx="2770361" cy="1264468"/>
          </a:xfrm>
          <a:custGeom>
            <a:avLst/>
            <a:gdLst>
              <a:gd name="connsiteX0" fmla="*/ 2770361 w 2770361"/>
              <a:gd name="connsiteY0" fmla="*/ 977774 h 1264468"/>
              <a:gd name="connsiteX1" fmla="*/ 2399169 w 2770361"/>
              <a:gd name="connsiteY1" fmla="*/ 1231271 h 1264468"/>
              <a:gd name="connsiteX2" fmla="*/ 642796 w 2770361"/>
              <a:gd name="connsiteY2" fmla="*/ 1059256 h 1264468"/>
              <a:gd name="connsiteX3" fmla="*/ 0 w 2770361"/>
              <a:gd name="connsiteY3" fmla="*/ 0 h 126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0361" h="1264468">
                <a:moveTo>
                  <a:pt x="2770361" y="977774"/>
                </a:moveTo>
                <a:cubicBezTo>
                  <a:pt x="2762062" y="1097732"/>
                  <a:pt x="2753763" y="1217691"/>
                  <a:pt x="2399169" y="1231271"/>
                </a:cubicBezTo>
                <a:cubicBezTo>
                  <a:pt x="2044575" y="1244851"/>
                  <a:pt x="1042658" y="1264468"/>
                  <a:pt x="642796" y="1059256"/>
                </a:cubicBezTo>
                <a:cubicBezTo>
                  <a:pt x="242935" y="854044"/>
                  <a:pt x="121467" y="427022"/>
                  <a:pt x="0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>
            <a:stCxn id="42" idx="3"/>
          </p:cNvCxnSpPr>
          <p:nvPr/>
        </p:nvCxnSpPr>
        <p:spPr>
          <a:xfrm flipH="1" flipV="1">
            <a:off x="3429000" y="4267200"/>
            <a:ext cx="119958" cy="52208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>
            <a:off x="2990661" y="3431263"/>
            <a:ext cx="313854" cy="534155"/>
          </a:xfrm>
          <a:custGeom>
            <a:avLst/>
            <a:gdLst>
              <a:gd name="connsiteX0" fmla="*/ 313854 w 313854"/>
              <a:gd name="connsiteY0" fmla="*/ 534155 h 534155"/>
              <a:gd name="connsiteX1" fmla="*/ 24143 w 313854"/>
              <a:gd name="connsiteY1" fmla="*/ 289711 h 534155"/>
              <a:gd name="connsiteX2" fmla="*/ 168998 w 313854"/>
              <a:gd name="connsiteY2" fmla="*/ 0 h 53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854" h="534155">
                <a:moveTo>
                  <a:pt x="313854" y="534155"/>
                </a:moveTo>
                <a:cubicBezTo>
                  <a:pt x="181070" y="456446"/>
                  <a:pt x="48286" y="378737"/>
                  <a:pt x="24143" y="289711"/>
                </a:cubicBezTo>
                <a:cubicBezTo>
                  <a:pt x="0" y="200685"/>
                  <a:pt x="84499" y="100342"/>
                  <a:pt x="168998" y="0"/>
                </a:cubicBezTo>
              </a:path>
            </a:pathLst>
          </a:cu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Arrow Connector 48"/>
          <p:cNvCxnSpPr>
            <a:stCxn id="47" idx="2"/>
          </p:cNvCxnSpPr>
          <p:nvPr/>
        </p:nvCxnSpPr>
        <p:spPr>
          <a:xfrm flipV="1">
            <a:off x="3159659" y="3200400"/>
            <a:ext cx="269341" cy="23086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6200" y="32766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Note that </a:t>
            </a:r>
            <a:r>
              <a:rPr lang="en-GB" b="1" dirty="0" smtClean="0"/>
              <a:t>$0 is always the name of the script</a:t>
            </a:r>
            <a:r>
              <a:rPr lang="en-GB" dirty="0" smtClean="0"/>
              <a:t>! For the function’s name:</a:t>
            </a:r>
          </a:p>
          <a:p>
            <a:pPr algn="ctr"/>
            <a:r>
              <a:rPr lang="en-GB" dirty="0" smtClean="0">
                <a:solidFill>
                  <a:srgbClr val="FF0000"/>
                </a:solidFill>
              </a:rPr>
              <a:t>${FUNCNAME[0]}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30" grpId="1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7" grpId="0" animBg="1"/>
      <p:bldP spid="37" grpId="1" animBg="1"/>
      <p:bldP spid="41" grpId="0" animBg="1"/>
      <p:bldP spid="42" grpId="0" animBg="1"/>
      <p:bldP spid="47" grpId="0" animBg="1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20" y="1066800"/>
            <a:ext cx="6393180" cy="5135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" y="1524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Variables made in a function are accessible in the whole script.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" y="28194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Do </a:t>
            </a:r>
            <a:r>
              <a:rPr lang="en-GB" b="1" i="1" u="sng" dirty="0" smtClean="0"/>
              <a:t>not</a:t>
            </a:r>
            <a:r>
              <a:rPr lang="en-GB" dirty="0" smtClean="0"/>
              <a:t> use </a:t>
            </a:r>
            <a:r>
              <a:rPr lang="en-GB" dirty="0" smtClean="0">
                <a:solidFill>
                  <a:srgbClr val="FF0000"/>
                </a:solidFill>
              </a:rPr>
              <a:t>return</a:t>
            </a:r>
            <a:r>
              <a:rPr lang="en-GB" dirty="0" smtClean="0"/>
              <a:t> to get variables’ values back!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048000"/>
            <a:ext cx="3048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724400" y="37338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176000" y="51480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648200" y="53004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no-return-sign.jpg"/>
          <p:cNvPicPr>
            <a:picLocks noChangeAspect="1"/>
          </p:cNvPicPr>
          <p:nvPr/>
        </p:nvPicPr>
        <p:blipFill>
          <a:blip r:embed="rId4" cstate="print"/>
          <a:srcRect l="14167" t="5105" r="15833" b="13375"/>
          <a:stretch>
            <a:fillRect/>
          </a:stretch>
        </p:blipFill>
        <p:spPr>
          <a:xfrm>
            <a:off x="152400" y="3733800"/>
            <a:ext cx="2411896" cy="198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43000" y="48884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For values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 animBg="1"/>
      <p:bldP spid="12" grpId="0" animBg="1"/>
      <p:bldP spid="13" grpId="0" animBg="1"/>
      <p:bldP spid="14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c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20" y="1066800"/>
            <a:ext cx="6393180" cy="51358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24000" y="3024000"/>
            <a:ext cx="762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724400" y="37338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176000" y="51480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648200" y="5300400"/>
            <a:ext cx="381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76200" y="15240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</a:t>
            </a:r>
            <a:r>
              <a:rPr lang="en-GB" b="1" i="1" u="sng" dirty="0" smtClean="0"/>
              <a:t>do not</a:t>
            </a:r>
            <a:r>
              <a:rPr lang="en-GB" dirty="0" smtClean="0"/>
              <a:t> want a variable made in a function to be accessible:</a:t>
            </a:r>
          </a:p>
          <a:p>
            <a:pPr algn="ctr"/>
            <a:r>
              <a:rPr lang="en-GB" b="1" dirty="0" smtClean="0">
                <a:solidFill>
                  <a:srgbClr val="FF0000"/>
                </a:solidFill>
              </a:rPr>
              <a:t>local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" y="33160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When do you think that it would be useful?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433447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For really </a:t>
            </a:r>
            <a:r>
              <a:rPr lang="en-GB" b="1" dirty="0" smtClean="0"/>
              <a:t>temporary</a:t>
            </a:r>
            <a:r>
              <a:rPr lang="en-GB" dirty="0" smtClean="0"/>
              <a:t> variables, e.g. index </a:t>
            </a:r>
            <a:r>
              <a:rPr lang="en-GB" dirty="0" err="1" smtClean="0"/>
              <a:t>i</a:t>
            </a:r>
            <a:r>
              <a:rPr lang="en-GB" dirty="0" smtClean="0"/>
              <a:t> for a loop...</a:t>
            </a:r>
            <a:endParaRPr lang="en-GB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Power up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your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scripts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functions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20" y="1066800"/>
            <a:ext cx="6393180" cy="5135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233713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</a:rPr>
              <a:t>return</a:t>
            </a:r>
            <a:r>
              <a:rPr lang="en-GB" dirty="0" smtClean="0"/>
              <a:t> is used </a:t>
            </a:r>
            <a:r>
              <a:rPr lang="en-GB" u="sng" dirty="0" smtClean="0"/>
              <a:t>only</a:t>
            </a:r>
            <a:r>
              <a:rPr lang="en-GB" dirty="0" smtClean="0"/>
              <a:t> to end a function and give a status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1371600" y="290726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1562100" y="3173968"/>
            <a:ext cx="9144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" y="31358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0 for success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914400" y="37454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 for fail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67800" cy="6423660"/>
          </a:xfrm>
          <a:prstGeom prst="rect">
            <a:avLst/>
          </a:prstGeom>
        </p:spPr>
      </p:pic>
      <p:pic>
        <p:nvPicPr>
          <p:cNvPr id="18" name="Picture 17" descr="b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0"/>
            <a:ext cx="9067800" cy="6423660"/>
          </a:xfrm>
          <a:prstGeom prst="rect">
            <a:avLst/>
          </a:prstGeom>
        </p:spPr>
      </p:pic>
      <p:pic>
        <p:nvPicPr>
          <p:cNvPr id="19" name="Picture 18" descr="c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0"/>
            <a:ext cx="9067800" cy="6423660"/>
          </a:xfrm>
          <a:prstGeom prst="rect">
            <a:avLst/>
          </a:prstGeom>
        </p:spPr>
      </p:pic>
      <p:pic>
        <p:nvPicPr>
          <p:cNvPr id="20" name="Picture 19" descr="d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0"/>
            <a:ext cx="9067800" cy="64236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72200" y="476071"/>
            <a:ext cx="28194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Here is what a good real-world script looks like.</a:t>
            </a:r>
            <a:endParaRPr lang="en-GB" sz="2400" dirty="0"/>
          </a:p>
        </p:txBody>
      </p:sp>
      <p:pic>
        <p:nvPicPr>
          <p:cNvPr id="25" name="Picture 24" descr="banner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27" name="TextBox 26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67800" cy="6423660"/>
          </a:xfrm>
          <a:prstGeom prst="rect">
            <a:avLst/>
          </a:prstGeom>
        </p:spPr>
      </p:pic>
      <p:pic>
        <p:nvPicPr>
          <p:cNvPr id="18" name="Picture 17" descr="b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0"/>
            <a:ext cx="9067800" cy="6423660"/>
          </a:xfrm>
          <a:prstGeom prst="rect">
            <a:avLst/>
          </a:prstGeom>
        </p:spPr>
      </p:pic>
      <p:pic>
        <p:nvPicPr>
          <p:cNvPr id="19" name="Picture 18" descr="c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0"/>
            <a:ext cx="9067800" cy="6423660"/>
          </a:xfrm>
          <a:prstGeom prst="rect">
            <a:avLst/>
          </a:prstGeom>
        </p:spPr>
      </p:pic>
      <p:pic>
        <p:nvPicPr>
          <p:cNvPr id="20" name="Picture 19" descr="d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0"/>
            <a:ext cx="9067800" cy="64236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6200" y="2362200"/>
            <a:ext cx="41148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When we see a well-organized script, we expect to just start it and then all pieces work well!</a:t>
            </a:r>
            <a:endParaRPr lang="en-GB" sz="2400" dirty="0"/>
          </a:p>
        </p:txBody>
      </p:sp>
      <p:pic>
        <p:nvPicPr>
          <p:cNvPr id="25" name="Picture 24" descr="banner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27" name="TextBox 26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pic>
        <p:nvPicPr>
          <p:cNvPr id="10" name="Picture 9" descr="OuEmkXe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600" y="1447800"/>
            <a:ext cx="47752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3864</TotalTime>
  <Words>1385</Words>
  <Application>Microsoft Office PowerPoint</Application>
  <PresentationFormat>On-screen Show (4:3)</PresentationFormat>
  <Paragraphs>289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1186</cp:revision>
  <dcterms:created xsi:type="dcterms:W3CDTF">2006-08-16T00:00:00Z</dcterms:created>
  <dcterms:modified xsi:type="dcterms:W3CDTF">2016-03-22T20:14:14Z</dcterms:modified>
</cp:coreProperties>
</file>